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47"/>
  </p:notesMasterIdLst>
  <p:sldIdLst>
    <p:sldId id="256" r:id="rId3"/>
    <p:sldId id="257" r:id="rId4"/>
    <p:sldId id="292" r:id="rId5"/>
    <p:sldId id="291" r:id="rId6"/>
    <p:sldId id="259" r:id="rId7"/>
    <p:sldId id="294" r:id="rId8"/>
    <p:sldId id="293" r:id="rId9"/>
    <p:sldId id="295" r:id="rId10"/>
    <p:sldId id="258" r:id="rId11"/>
    <p:sldId id="260" r:id="rId12"/>
    <p:sldId id="261" r:id="rId13"/>
    <p:sldId id="262" r:id="rId14"/>
    <p:sldId id="263" r:id="rId15"/>
    <p:sldId id="296" r:id="rId16"/>
    <p:sldId id="297" r:id="rId17"/>
    <p:sldId id="266" r:id="rId18"/>
    <p:sldId id="298" r:id="rId19"/>
    <p:sldId id="300" r:id="rId20"/>
    <p:sldId id="299" r:id="rId21"/>
    <p:sldId id="301" r:id="rId22"/>
    <p:sldId id="306" r:id="rId23"/>
    <p:sldId id="305" r:id="rId24"/>
    <p:sldId id="308" r:id="rId25"/>
    <p:sldId id="304" r:id="rId26"/>
    <p:sldId id="268" r:id="rId27"/>
    <p:sldId id="288" r:id="rId28"/>
    <p:sldId id="289" r:id="rId29"/>
    <p:sldId id="290" r:id="rId30"/>
    <p:sldId id="310" r:id="rId31"/>
    <p:sldId id="285" r:id="rId32"/>
    <p:sldId id="286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6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Lato" panose="020F0502020204030203" pitchFamily="34" charset="77"/>
      <p:regular r:id="rId56"/>
      <p:bold r:id="rId56"/>
      <p:italic r:id="rId56"/>
      <p:boldItalic r:id="rId56"/>
    </p:embeddedFont>
    <p:embeddedFont>
      <p:font typeface="Raleway" pitchFamily="2" charset="77"/>
      <p:regular r:id="rId56"/>
      <p:bold r:id="rId56"/>
      <p:italic r:id="rId56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F68334-D573-41E1-900A-9E35D8B50D75}">
  <a:tblStyle styleId="{53F68334-D573-41E1-900A-9E35D8B50D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746"/>
    <p:restoredTop sz="94694"/>
  </p:normalViewPr>
  <p:slideViewPr>
    <p:cSldViewPr snapToGrid="0">
      <p:cViewPr>
        <p:scale>
          <a:sx n="180" d="100"/>
          <a:sy n="180" d="100"/>
        </p:scale>
        <p:origin x="152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NUL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15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852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387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f622bbf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f622bbf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18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58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zh-SG" sz="1800" dirty="0">
                <a:effectLst/>
                <a:ea typeface="Times New Roman" panose="02020603050405020304" pitchFamily="18" charset="0"/>
              </a:rPr>
              <a:t>Each record represents a star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f622bbf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9f622bbf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0912.1056.pdf" TargetMode="External"/><Relationship Id="rId13" Type="http://schemas.openxmlformats.org/officeDocument/2006/relationships/hyperlink" Target="https://getbootstrap.com/" TargetMode="External"/><Relationship Id="rId3" Type="http://schemas.openxmlformats.org/officeDocument/2006/relationships/hyperlink" Target="https://www.eso.org/qi/catalog/show/272" TargetMode="External"/><Relationship Id="rId7" Type="http://schemas.openxmlformats.org/officeDocument/2006/relationships/hyperlink" Target="https://www.astropy.org/" TargetMode="External"/><Relationship Id="rId12" Type="http://schemas.openxmlformats.org/officeDocument/2006/relationships/hyperlink" Target="https://www.anychar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902.01695.pdf" TargetMode="External"/><Relationship Id="rId11" Type="http://schemas.openxmlformats.org/officeDocument/2006/relationships/hyperlink" Target="http://spiff.rit.edu/classes/phys373/lectures/astrom/astrom.html" TargetMode="External"/><Relationship Id="rId5" Type="http://schemas.openxmlformats.org/officeDocument/2006/relationships/hyperlink" Target="http://ceur-ws.org/Vol-2578/BigVis7.pdf" TargetMode="External"/><Relationship Id="rId10" Type="http://schemas.openxmlformats.org/officeDocument/2006/relationships/hyperlink" Target="https://www.eso.org/sci/observing/phase3/data_releases/vvv_dr3.pdf" TargetMode="External"/><Relationship Id="rId4" Type="http://schemas.openxmlformats.org/officeDocument/2006/relationships/hyperlink" Target="https://www.eso.org/rm/api/v1/public/releaseDescriptions/140" TargetMode="External"/><Relationship Id="rId9" Type="http://schemas.openxmlformats.org/officeDocument/2006/relationships/hyperlink" Target="https://www.eso.org/sci/publications/announcements/sciann17222.html" TargetMode="External"/><Relationship Id="rId14" Type="http://schemas.openxmlformats.org/officeDocument/2006/relationships/hyperlink" Target="https://plotly.com/javascrip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5825" y="684575"/>
            <a:ext cx="70476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Milky Way Bulge PSF Photometry Visualization</a:t>
            </a:r>
            <a:endParaRPr dirty="0"/>
          </a:p>
        </p:txBody>
      </p:sp>
      <p:sp>
        <p:nvSpPr>
          <p:cNvPr id="89" name="Google Shape;89;p12"/>
          <p:cNvSpPr txBox="1"/>
          <p:nvPr/>
        </p:nvSpPr>
        <p:spPr>
          <a:xfrm>
            <a:off x="705825" y="2644025"/>
            <a:ext cx="70476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Group-1</a:t>
            </a: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4294967295"/>
          </p:nvPr>
        </p:nvSpPr>
        <p:spPr>
          <a:xfrm>
            <a:off x="783750" y="3340500"/>
            <a:ext cx="27036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Harshini Bonam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Kanya Kreprasertkul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Yifan Liao</a:t>
            </a:r>
            <a:endParaRPr sz="2000"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4294967295"/>
          </p:nvPr>
        </p:nvSpPr>
        <p:spPr>
          <a:xfrm>
            <a:off x="5656652" y="2870975"/>
            <a:ext cx="2220600" cy="20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Mentor: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Dr. James Abello</a:t>
            </a:r>
            <a:br>
              <a:rPr lang="en" sz="1600" dirty="0"/>
            </a:b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TAs:</a:t>
            </a:r>
          </a:p>
          <a:p>
            <a:pPr marL="0" indent="0">
              <a:buNone/>
            </a:pPr>
            <a:r>
              <a:rPr lang="en-US" sz="1600" dirty="0"/>
              <a:t>Praneeth Thota</a:t>
            </a:r>
            <a:br>
              <a:rPr lang="en-US" sz="1600" dirty="0"/>
            </a:br>
            <a:r>
              <a:rPr lang="en-US" sz="1600" dirty="0"/>
              <a:t>Naveen Meyyappan</a:t>
            </a:r>
          </a:p>
          <a:p>
            <a:pPr marL="0" indent="0">
              <a:buNone/>
            </a:pPr>
            <a:br>
              <a:rPr lang="en-US" sz="1600" dirty="0"/>
            </a:b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Set Description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893699" y="1371600"/>
            <a:ext cx="73449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 Collected by VIRCAM on VISTA 4-m telescope</a:t>
            </a:r>
            <a:endParaRPr dirty="0"/>
          </a:p>
          <a:p>
            <a:pPr lvl="0"/>
            <a:r>
              <a:rPr lang="en" dirty="0"/>
              <a:t>~300</a:t>
            </a:r>
            <a:r>
              <a:rPr lang="en" baseline="30000" dirty="0"/>
              <a:t>o2 </a:t>
            </a:r>
            <a:r>
              <a:rPr lang="en" dirty="0"/>
              <a:t> of the inner near IR Milky way galaxy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3912 Images 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196 tiles </a:t>
            </a:r>
            <a:endParaRPr dirty="0"/>
          </a:p>
          <a:p>
            <a:pPr lvl="0"/>
            <a:r>
              <a:rPr lang="en" dirty="0"/>
              <a:t> ~1.5</a:t>
            </a:r>
            <a:r>
              <a:rPr lang="en" baseline="30000" dirty="0"/>
              <a:t>o</a:t>
            </a:r>
            <a:r>
              <a:rPr lang="en" dirty="0"/>
              <a:t> x 1.2</a:t>
            </a:r>
            <a:r>
              <a:rPr lang="en" baseline="30000" dirty="0"/>
              <a:t>o</a:t>
            </a:r>
            <a:r>
              <a:rPr lang="en" dirty="0"/>
              <a:t> sky coverage per tile</a:t>
            </a:r>
            <a:endParaRPr dirty="0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Set Description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899500" y="1232812"/>
            <a:ext cx="7344999" cy="346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Data is at rest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1 Entity – 0 Relationships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20 Columns 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source ID (primary key)</a:t>
            </a:r>
            <a:endParaRPr sz="2000"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4 columns of its spatial position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Galactic Latitude, Longitude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Right Ascension, Declination</a:t>
            </a:r>
            <a:endParaRPr sz="2000"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2 columns of its brightness.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J and K</a:t>
            </a:r>
            <a:r>
              <a:rPr lang="en" sz="1400" dirty="0"/>
              <a:t>s</a:t>
            </a:r>
          </a:p>
          <a:p>
            <a:pPr marL="114300" indent="0">
              <a:buNone/>
            </a:pPr>
            <a:endParaRPr sz="1500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-1475925" y="2636274"/>
            <a:ext cx="1421334" cy="1321577"/>
            <a:chOff x="570875" y="4322250"/>
            <a:chExt cx="443300" cy="443325"/>
          </a:xfrm>
        </p:grpSpPr>
        <p:sp>
          <p:nvSpPr>
            <p:cNvPr id="135" name="Google Shape;135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145;p18">
            <a:extLst>
              <a:ext uri="{FF2B5EF4-FFF2-40B4-BE49-F238E27FC236}">
                <a16:creationId xmlns:a16="http://schemas.microsoft.com/office/drawing/2014/main" id="{AEF6D6F8-C188-486C-B0C9-A63CFD32144C}"/>
              </a:ext>
            </a:extLst>
          </p:cNvPr>
          <p:cNvSpPr/>
          <p:nvPr/>
        </p:nvSpPr>
        <p:spPr>
          <a:xfrm rot="2820931">
            <a:off x="2773785" y="-2913367"/>
            <a:ext cx="2281974" cy="2093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50364">
            <a:off x="8230887" y="-1262626"/>
            <a:ext cx="6085674" cy="26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79533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72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Data set snippet</a:t>
            </a:r>
            <a:endParaRPr sz="7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697313"/>
            <a:ext cx="69155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screenshot of selected columns of our data set 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8" name="Google Shape;148;p18"/>
          <p:cNvGrpSpPr/>
          <p:nvPr/>
        </p:nvGrpSpPr>
        <p:grpSpPr>
          <a:xfrm>
            <a:off x="1276606" y="336279"/>
            <a:ext cx="1717876" cy="1676832"/>
            <a:chOff x="570875" y="4322250"/>
            <a:chExt cx="443300" cy="443325"/>
          </a:xfrm>
        </p:grpSpPr>
        <p:sp>
          <p:nvSpPr>
            <p:cNvPr id="149" name="Google Shape;149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76"/>
            <a:ext cx="9144000" cy="39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620909" y="54167"/>
            <a:ext cx="69155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screenshot of selected columns of our data set 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F160BF-5113-4695-94D7-5901E67B8C5D}"/>
              </a:ext>
            </a:extLst>
          </p:cNvPr>
          <p:cNvSpPr/>
          <p:nvPr/>
        </p:nvSpPr>
        <p:spPr>
          <a:xfrm>
            <a:off x="620909" y="608676"/>
            <a:ext cx="1836541" cy="4020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5A604B-CD9A-4414-9326-A46A162FCD6E}"/>
              </a:ext>
            </a:extLst>
          </p:cNvPr>
          <p:cNvSpPr/>
          <p:nvPr/>
        </p:nvSpPr>
        <p:spPr>
          <a:xfrm>
            <a:off x="2522341" y="608676"/>
            <a:ext cx="492321" cy="40204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7ADBC0-5D12-424C-96E0-05CAA98599A1}"/>
              </a:ext>
            </a:extLst>
          </p:cNvPr>
          <p:cNvSpPr/>
          <p:nvPr/>
        </p:nvSpPr>
        <p:spPr>
          <a:xfrm>
            <a:off x="3917753" y="608676"/>
            <a:ext cx="492321" cy="40204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D654A-61ED-7C44-94CF-02281BE09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146;p18">
            <a:extLst>
              <a:ext uri="{FF2B5EF4-FFF2-40B4-BE49-F238E27FC236}">
                <a16:creationId xmlns:a16="http://schemas.microsoft.com/office/drawing/2014/main" id="{9BDC0673-E77F-D543-9A50-9E77D22E9A26}"/>
              </a:ext>
            </a:extLst>
          </p:cNvPr>
          <p:cNvSpPr txBox="1">
            <a:spLocks/>
          </p:cNvSpPr>
          <p:nvPr/>
        </p:nvSpPr>
        <p:spPr>
          <a:xfrm>
            <a:off x="778225" y="2383444"/>
            <a:ext cx="79533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7200" dirty="0">
                <a:solidFill>
                  <a:schemeClr val="lt1"/>
                </a:solidFill>
              </a:rPr>
              <a:t>3. Data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3D379-852D-0140-A044-EECD98E76F45}"/>
              </a:ext>
            </a:extLst>
          </p:cNvPr>
          <p:cNvSpPr/>
          <p:nvPr/>
        </p:nvSpPr>
        <p:spPr>
          <a:xfrm>
            <a:off x="778225" y="0"/>
            <a:ext cx="2520787" cy="2383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ooden Crates">
                <a:extLst>
                  <a:ext uri="{FF2B5EF4-FFF2-40B4-BE49-F238E27FC236}">
                    <a16:creationId xmlns:a16="http://schemas.microsoft.com/office/drawing/2014/main" id="{B90B6860-AD41-9A40-819E-F01DC9BC8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69229"/>
                  </p:ext>
                </p:extLst>
              </p:nvPr>
            </p:nvGraphicFramePr>
            <p:xfrm>
              <a:off x="683208" y="-187439"/>
              <a:ext cx="2708859" cy="22128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8859" cy="2212848"/>
                    </a:xfrm>
                    <a:prstGeom prst="rect">
                      <a:avLst/>
                    </a:prstGeom>
                  </am3d:spPr>
                  <am3d:camera>
                    <am3d:pos x="0" y="0" z="626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6574" d="1000000"/>
                    <am3d:preTrans dx="0" dy="-8654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98032" ay="1188648" az="6205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43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ooden Crates">
                <a:extLst>
                  <a:ext uri="{FF2B5EF4-FFF2-40B4-BE49-F238E27FC236}">
                    <a16:creationId xmlns:a16="http://schemas.microsoft.com/office/drawing/2014/main" id="{B90B6860-AD41-9A40-819E-F01DC9BC8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208" y="-187439"/>
                <a:ext cx="2708859" cy="2212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56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4D71-1132-1C49-BC00-168CBD02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ABCF-C399-3841-92EF-63DA4BFA4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323345"/>
          </a:xfrm>
        </p:spPr>
        <p:txBody>
          <a:bodyPr/>
          <a:lstStyle/>
          <a:p>
            <a:r>
              <a:rPr lang="en-US" dirty="0"/>
              <a:t>Data download</a:t>
            </a:r>
          </a:p>
          <a:p>
            <a:pPr lvl="1"/>
            <a:r>
              <a:rPr lang="en-US" dirty="0"/>
              <a:t>Script provided </a:t>
            </a:r>
          </a:p>
          <a:p>
            <a:pPr lvl="1"/>
            <a:r>
              <a:rPr lang="en-US" dirty="0"/>
              <a:t>Science Portal of ESO website – with permission.</a:t>
            </a:r>
          </a:p>
          <a:p>
            <a:r>
              <a:rPr lang="en-US" dirty="0"/>
              <a:t>Data Storage and access </a:t>
            </a:r>
          </a:p>
          <a:p>
            <a:pPr lvl="1"/>
            <a:r>
              <a:rPr lang="en-US" dirty="0"/>
              <a:t>LCSR at Computer science department, Rutgers University – with permission.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FAAF9-8B64-CA41-8069-D002370CD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879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446850" y="275559"/>
            <a:ext cx="825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4. Fundamental questions addressed:</a:t>
            </a:r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625228" y="3409933"/>
            <a:ext cx="3143719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b="1" dirty="0"/>
              <a:t>Count of number of stars.</a:t>
            </a:r>
          </a:p>
          <a:p>
            <a:pPr marL="342900" indent="-342900">
              <a:buFont typeface="+mj-lt"/>
              <a:buAutoNum type="arabicPeriod"/>
            </a:pPr>
            <a:r>
              <a:rPr lang="en" b="1" dirty="0"/>
              <a:t>City view of star buildings.</a:t>
            </a:r>
          </a:p>
          <a:p>
            <a:pPr marL="342900" indent="-342900">
              <a:buFont typeface="+mj-lt"/>
              <a:buAutoNum type="arabicPeriod"/>
            </a:pPr>
            <a:r>
              <a:rPr lang="en" b="1" dirty="0"/>
              <a:t>Graph view of star buildings.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3"/>
          </p:nvPr>
        </p:nvSpPr>
        <p:spPr>
          <a:xfrm>
            <a:off x="5133999" y="3409933"/>
            <a:ext cx="3346575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 b="1" dirty="0"/>
              <a:t>Minimum, Maximum and Mean of features.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 b="1" dirty="0"/>
              <a:t>Bar chart of feature distributions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endParaRPr b="1" dirty="0"/>
          </a:p>
        </p:txBody>
      </p:sp>
      <p:sp>
        <p:nvSpPr>
          <p:cNvPr id="187" name="Google Shape;187;p22"/>
          <p:cNvSpPr/>
          <p:nvPr/>
        </p:nvSpPr>
        <p:spPr>
          <a:xfrm>
            <a:off x="1709154" y="2923558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5240839" y="2923558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1830923" y="3042988"/>
            <a:ext cx="324661" cy="338956"/>
            <a:chOff x="3294650" y="3652450"/>
            <a:chExt cx="388350" cy="405450"/>
          </a:xfrm>
        </p:grpSpPr>
        <p:sp>
          <p:nvSpPr>
            <p:cNvPr id="193" name="Google Shape;193;p22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5332120" y="3076633"/>
            <a:ext cx="378750" cy="277698"/>
            <a:chOff x="4610450" y="3703750"/>
            <a:chExt cx="453050" cy="332175"/>
          </a:xfrm>
        </p:grpSpPr>
        <p:sp>
          <p:nvSpPr>
            <p:cNvPr id="197" name="Google Shape;197;p2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5B38C6-1DB9-8B48-BA30-4D296DF37D4E}"/>
              </a:ext>
            </a:extLst>
          </p:cNvPr>
          <p:cNvSpPr txBox="1"/>
          <p:nvPr/>
        </p:nvSpPr>
        <p:spPr>
          <a:xfrm>
            <a:off x="875771" y="1380565"/>
            <a:ext cx="7102818" cy="128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indent="-381000"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indent="-381000"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Inputs: </a:t>
            </a:r>
          </a:p>
          <a:p>
            <a:pPr lvl="1"/>
            <a:r>
              <a:rPr lang="en-US" sz="2000" dirty="0"/>
              <a:t>Stars tile number</a:t>
            </a:r>
          </a:p>
          <a:p>
            <a:pPr lvl="1"/>
            <a:r>
              <a:rPr lang="en-US" sz="2000" dirty="0"/>
              <a:t>Features (number of stars, positions and brightness)</a:t>
            </a:r>
          </a:p>
          <a:p>
            <a:r>
              <a:rPr lang="en-US" sz="2000" dirty="0"/>
              <a:t>Outputs: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EC768B4-8236-4B31-A2EC-2438BAC8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5. Gantt Chart of Project 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1B5C-C2AF-2541-BCC6-F3CD7F6F74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3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" sz="3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0E54D-C5D4-934D-8E40-3FF7F8F1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" y="1217613"/>
            <a:ext cx="8448261" cy="307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3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B0F-4CED-4440-A848-A0058FE9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Entity Relationship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3E6DF-0340-1B40-9929-7A005D9211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DEE5-FA6B-2341-90F7-22E6B172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51842"/>
            <a:ext cx="6324600" cy="3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4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4BA6-B8B3-CF45-AFD9-707C2BF3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Data 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FF286-9F52-0844-9DA3-738D2FC17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12CA89-5066-554D-A17A-84A0E31FC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76" y="1150502"/>
            <a:ext cx="4652816" cy="38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6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778544" y="199185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642500" y="3982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Let’s start with the...</a:t>
            </a:r>
            <a:endParaRPr dirty="0"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</a:t>
            </a:fld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F1FD-AE36-304F-94FB-426D6204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Interactivity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BCE1C-9E51-DE4B-B428-F14656425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  <a:p>
            <a:r>
              <a:rPr lang="en-US" dirty="0"/>
              <a:t>Search box</a:t>
            </a:r>
          </a:p>
          <a:p>
            <a:r>
              <a:rPr lang="en-US" dirty="0"/>
              <a:t>Feature selection buttons</a:t>
            </a:r>
          </a:p>
          <a:p>
            <a:r>
              <a:rPr lang="en-US" dirty="0"/>
              <a:t>Interactive plots with</a:t>
            </a:r>
          </a:p>
          <a:p>
            <a:pPr lvl="1"/>
            <a:r>
              <a:rPr lang="en-US" sz="2000" dirty="0"/>
              <a:t>Labels</a:t>
            </a:r>
          </a:p>
          <a:p>
            <a:pPr lvl="1"/>
            <a:r>
              <a:rPr lang="en-US" sz="2000" dirty="0"/>
              <a:t>Pan </a:t>
            </a:r>
          </a:p>
          <a:p>
            <a:pPr lvl="1"/>
            <a:r>
              <a:rPr lang="en-US" sz="2000" dirty="0"/>
              <a:t>Zoom</a:t>
            </a:r>
          </a:p>
          <a:p>
            <a:pPr lvl="1"/>
            <a:r>
              <a:rPr lang="en-US" sz="2000" dirty="0"/>
              <a:t>Reset axes,</a:t>
            </a:r>
          </a:p>
          <a:p>
            <a:pPr lvl="1"/>
            <a:r>
              <a:rPr lang="en-US" sz="2000" dirty="0"/>
              <a:t>Auto highlights,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26346-BF95-B841-9A7C-F9312102F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507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5E577-1528-7542-8BA9-246786B32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EE81C-3AC4-BE4F-A6F2-BB303C49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03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57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1EC2-BB10-7B4D-BFD0-C2CA2B25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Interactivity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B662-3468-E94E-AB64-AC6A14B9F7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48CF1-4B33-B44C-B406-09774EDB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A203B-2C05-B240-841F-851FABA4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6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31CA-3E5E-DA4E-8A59-F3451D743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5B158-AEA2-F14A-9DCE-F247635A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98F1-69FB-8947-84B1-F42B3B6E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Mode of Processing and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91145-520C-D54C-A7E6-D0C367B62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1198162"/>
          </a:xfrm>
        </p:spPr>
        <p:txBody>
          <a:bodyPr/>
          <a:lstStyle/>
          <a:p>
            <a:r>
              <a:rPr lang="en-US" dirty="0"/>
              <a:t>Spark Environment (PySpark)</a:t>
            </a:r>
          </a:p>
          <a:p>
            <a:r>
              <a:rPr lang="en-US" dirty="0"/>
              <a:t>Django Webapp Development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B82F0-5716-9843-9CD4-3FE6E4992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8713E-514A-A940-B052-98CF2FA8251A}"/>
              </a:ext>
            </a:extLst>
          </p:cNvPr>
          <p:cNvSpPr txBox="1">
            <a:spLocks/>
          </p:cNvSpPr>
          <p:nvPr/>
        </p:nvSpPr>
        <p:spPr>
          <a:xfrm>
            <a:off x="893700" y="2300850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10. Users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C1DD86-4D6C-7542-96F1-AB755A88F709}"/>
              </a:ext>
            </a:extLst>
          </p:cNvPr>
          <p:cNvSpPr txBox="1">
            <a:spLocks/>
          </p:cNvSpPr>
          <p:nvPr/>
        </p:nvSpPr>
        <p:spPr>
          <a:xfrm>
            <a:off x="893700" y="3158249"/>
            <a:ext cx="6462600" cy="153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Naive users and Students</a:t>
            </a:r>
          </a:p>
          <a:p>
            <a:r>
              <a:rPr lang="en-US" dirty="0"/>
              <a:t>Technical users : Astronomers and Statisticians</a:t>
            </a:r>
          </a:p>
          <a:p>
            <a:pPr marL="114300" indent="0">
              <a:buFont typeface="La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ctrTitle" idx="4294967295"/>
          </p:nvPr>
        </p:nvSpPr>
        <p:spPr>
          <a:xfrm>
            <a:off x="1033218" y="1128300"/>
            <a:ext cx="7382119" cy="24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4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Algorithms, libraries and database tools </a:t>
            </a:r>
            <a:b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planning to use</a:t>
            </a:r>
            <a:endParaRPr sz="48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Graph Partitioning Algorithm and K-means Algorithm</a:t>
            </a:r>
            <a:endParaRPr lang="en-US" altLang="zh-SG"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32;p27">
            <a:extLst>
              <a:ext uri="{FF2B5EF4-FFF2-40B4-BE49-F238E27FC236}">
                <a16:creationId xmlns:a16="http://schemas.microsoft.com/office/drawing/2014/main" id="{2A4CA4F9-7A8C-4A3A-ABD1-1871D0424B58}"/>
              </a:ext>
            </a:extLst>
          </p:cNvPr>
          <p:cNvSpPr txBox="1">
            <a:spLocks/>
          </p:cNvSpPr>
          <p:nvPr/>
        </p:nvSpPr>
        <p:spPr>
          <a:xfrm>
            <a:off x="-4990050" y="1560927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</a:t>
            </a:r>
            <a:r>
              <a:rPr lang="en-US" altLang="zh-SG" sz="32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HTML, CSS, </a:t>
            </a:r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en-US" altLang="zh-SG" sz="32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-US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18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233;p27">
            <a:extLst>
              <a:ext uri="{FF2B5EF4-FFF2-40B4-BE49-F238E27FC236}">
                <a16:creationId xmlns:a16="http://schemas.microsoft.com/office/drawing/2014/main" id="{6C72F483-8366-4C98-A178-52F4B2B5119F}"/>
              </a:ext>
            </a:extLst>
          </p:cNvPr>
          <p:cNvSpPr txBox="1">
            <a:spLocks/>
          </p:cNvSpPr>
          <p:nvPr/>
        </p:nvSpPr>
        <p:spPr>
          <a:xfrm>
            <a:off x="-3675599" y="2313084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1600" dirty="0"/>
              <a:t>Spark, Astropy.io, </a:t>
            </a:r>
            <a:r>
              <a:rPr lang="en-US" altLang="zh-SG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D3.js and amCharts.js</a:t>
            </a:r>
          </a:p>
        </p:txBody>
      </p:sp>
      <p:sp>
        <p:nvSpPr>
          <p:cNvPr id="2" name="Google Shape;235;p27">
            <a:extLst>
              <a:ext uri="{FF2B5EF4-FFF2-40B4-BE49-F238E27FC236}">
                <a16:creationId xmlns:a16="http://schemas.microsoft.com/office/drawing/2014/main" id="{ABAEEBC6-82B6-4AC0-A9B9-C93D9955E8C7}"/>
              </a:ext>
            </a:extLst>
          </p:cNvPr>
          <p:cNvSpPr/>
          <p:nvPr/>
        </p:nvSpPr>
        <p:spPr>
          <a:xfrm>
            <a:off x="-3521869" y="1881084"/>
            <a:ext cx="564356" cy="41925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3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Graph Partitioning Algorithm and K-means Algorithm</a:t>
            </a:r>
            <a:endParaRPr lang="en-US" altLang="zh-SG"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" name="Google Shape;236;p27">
            <a:extLst>
              <a:ext uri="{FF2B5EF4-FFF2-40B4-BE49-F238E27FC236}">
                <a16:creationId xmlns:a16="http://schemas.microsoft.com/office/drawing/2014/main" id="{AA6D5754-558D-454A-8C53-CF7032525609}"/>
              </a:ext>
            </a:extLst>
          </p:cNvPr>
          <p:cNvSpPr/>
          <p:nvPr/>
        </p:nvSpPr>
        <p:spPr>
          <a:xfrm>
            <a:off x="-9108281" y="326238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B0EBBE62-A735-4512-BDE4-5E3D883A1438}"/>
              </a:ext>
            </a:extLst>
          </p:cNvPr>
          <p:cNvSpPr txBox="1">
            <a:spLocks/>
          </p:cNvSpPr>
          <p:nvPr/>
        </p:nvSpPr>
        <p:spPr>
          <a:xfrm>
            <a:off x="-10497665" y="2975622"/>
            <a:ext cx="1124878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96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</a:p>
        </p:txBody>
      </p:sp>
      <p:sp>
        <p:nvSpPr>
          <p:cNvPr id="13" name="Google Shape;231;p27">
            <a:extLst>
              <a:ext uri="{FF2B5EF4-FFF2-40B4-BE49-F238E27FC236}">
                <a16:creationId xmlns:a16="http://schemas.microsoft.com/office/drawing/2014/main" id="{6B4FF800-E5BD-4042-BDBE-76E36DE2A785}"/>
              </a:ext>
            </a:extLst>
          </p:cNvPr>
          <p:cNvSpPr txBox="1">
            <a:spLocks/>
          </p:cNvSpPr>
          <p:nvPr/>
        </p:nvSpPr>
        <p:spPr>
          <a:xfrm>
            <a:off x="-10709937" y="3842110"/>
            <a:ext cx="1130593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3600" dirty="0"/>
              <a:t>MVVM Architecture for client-server communication</a:t>
            </a:r>
            <a:r>
              <a:rPr lang="en-US" altLang="zh-SG" sz="1800" dirty="0"/>
              <a:t>.</a:t>
            </a:r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BAE3E89D-8545-4568-883A-B3FF4C8F17EE}"/>
              </a:ext>
            </a:extLst>
          </p:cNvPr>
          <p:cNvSpPr txBox="1">
            <a:spLocks/>
          </p:cNvSpPr>
          <p:nvPr/>
        </p:nvSpPr>
        <p:spPr>
          <a:xfrm>
            <a:off x="940500" y="1795492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HTML, CSS, &amp; JS</a:t>
            </a:r>
            <a:r>
              <a:rPr lang="en-US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EBA14520-44DC-4620-8FD3-362B662DE663}"/>
              </a:ext>
            </a:extLst>
          </p:cNvPr>
          <p:cNvSpPr txBox="1">
            <a:spLocks/>
          </p:cNvSpPr>
          <p:nvPr/>
        </p:nvSpPr>
        <p:spPr>
          <a:xfrm>
            <a:off x="962875" y="2459092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altLang="zh-SG" sz="2000" dirty="0"/>
              <a:t>Spark, Matplotlib, </a:t>
            </a:r>
            <a:r>
              <a:rPr lang="en-US" altLang="zh-SG" sz="2000" dirty="0" err="1"/>
              <a:t>Networkx</a:t>
            </a:r>
            <a:r>
              <a:rPr lang="en-US" altLang="zh-SG" sz="2000" dirty="0"/>
              <a:t>, </a:t>
            </a:r>
            <a:r>
              <a:rPr lang="en-US" altLang="zh-SG" sz="2000" dirty="0" err="1"/>
              <a:t>Astropy.io</a:t>
            </a:r>
            <a:r>
              <a:rPr lang="en-US" altLang="zh-SG" sz="2000" dirty="0"/>
              <a:t>, D3.js and </a:t>
            </a:r>
            <a:r>
              <a:rPr lang="en-US" altLang="zh-SG" sz="2000" dirty="0" err="1"/>
              <a:t>anyCharts.js</a:t>
            </a:r>
            <a:endParaRPr lang="en-US" altLang="zh-SG" sz="2000" dirty="0"/>
          </a:p>
        </p:txBody>
      </p:sp>
      <p:sp>
        <p:nvSpPr>
          <p:cNvPr id="20" name="Google Shape;235;p27">
            <a:extLst>
              <a:ext uri="{FF2B5EF4-FFF2-40B4-BE49-F238E27FC236}">
                <a16:creationId xmlns:a16="http://schemas.microsoft.com/office/drawing/2014/main" id="{7204410A-7E4B-4EDA-BDDC-67CA0944298F}"/>
              </a:ext>
            </a:extLst>
          </p:cNvPr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9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62875" y="111645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SG" sz="2000" dirty="0"/>
              <a:t>Graph Partitioning Algorithm and K-means Algorithm</a:t>
            </a:r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16656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-US" altLang="zh-SG" sz="5400" b="1" i="0" u="none" strike="noStrike" cap="none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88104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MVVM Architecture </a:t>
            </a:r>
            <a:r>
              <a:rPr lang="en-US" altLang="zh-SG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client-server communication and AJAX.</a:t>
            </a:r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795492"/>
            <a:ext cx="8396381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</a:t>
            </a:r>
            <a:r>
              <a:rPr lang="en-US" altLang="zh-SG" sz="54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HTML, CSS, </a:t>
            </a:r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en-US" altLang="zh-SG" sz="54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-US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62875" y="245909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SG" sz="2000" dirty="0"/>
              <a:t>Spark, Matplotlib, </a:t>
            </a:r>
            <a:r>
              <a:rPr lang="en-US" altLang="zh-SG" sz="2000" dirty="0" err="1"/>
              <a:t>Networkx</a:t>
            </a:r>
            <a:r>
              <a:rPr lang="en-US" altLang="zh-SG" sz="2000" dirty="0"/>
              <a:t>, </a:t>
            </a:r>
            <a:r>
              <a:rPr lang="en-US" altLang="zh-SG" sz="2000" dirty="0" err="1"/>
              <a:t>Astropy.io</a:t>
            </a:r>
            <a:r>
              <a:rPr lang="en-US" altLang="zh-SG" sz="2000" dirty="0"/>
              <a:t>, D3.js and </a:t>
            </a:r>
            <a:r>
              <a:rPr lang="en-US" altLang="zh-SG" sz="2000" dirty="0" err="1"/>
              <a:t>anyCharts.js</a:t>
            </a:r>
            <a:endParaRPr lang="en-US" altLang="zh-SG" sz="2000" dirty="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340;p34">
            <a:extLst>
              <a:ext uri="{FF2B5EF4-FFF2-40B4-BE49-F238E27FC236}">
                <a16:creationId xmlns:a16="http://schemas.microsoft.com/office/drawing/2014/main" id="{2819312E-9349-462A-A51F-B667C1975261}"/>
              </a:ext>
            </a:extLst>
          </p:cNvPr>
          <p:cNvSpPr txBox="1">
            <a:spLocks/>
          </p:cNvSpPr>
          <p:nvPr/>
        </p:nvSpPr>
        <p:spPr>
          <a:xfrm>
            <a:off x="8593930" y="6172674"/>
            <a:ext cx="4367297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3200" dirty="0">
                <a:solidFill>
                  <a:schemeClr val="tx1"/>
                </a:solidFill>
                <a:latin typeface="Raleway" panose="02010600030101010101" charset="0"/>
                <a:ea typeface="Raleway" panose="02010600030101010101" charset="0"/>
                <a:cs typeface="Raleway" panose="02010600030101010101" charset="0"/>
              </a:rPr>
              <a:t>7</a:t>
            </a:r>
            <a:r>
              <a:rPr lang="en-US" altLang="zh-SG" sz="3200" b="0" i="0" dirty="0">
                <a:solidFill>
                  <a:schemeClr val="tx1"/>
                </a:solidFill>
                <a:effectLst/>
                <a:latin typeface="Raleway" panose="02010600030101010101" charset="0"/>
                <a:ea typeface="Raleway" panose="02010600030101010101" charset="0"/>
                <a:cs typeface="Raleway" panose="02010600030101010101" charset="0"/>
              </a:rPr>
              <a:t>. Display the results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6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591F-8EDB-9045-AA96-9ED502CC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CE6DE-3E81-4D4B-BD5E-2C32E8B73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09207"/>
          </a:xfrm>
        </p:spPr>
        <p:txBody>
          <a:bodyPr/>
          <a:lstStyle/>
          <a:p>
            <a:pPr fontAlgn="base"/>
            <a:r>
              <a:rPr lang="en-US" sz="2000" dirty="0"/>
              <a:t>Each star in each tile represents vertices in a graph</a:t>
            </a:r>
          </a:p>
          <a:p>
            <a:pPr fontAlgn="base"/>
            <a:r>
              <a:rPr lang="en-US" sz="2000" dirty="0"/>
              <a:t>To create edge in a graph, the distance between the stars was calculated with the following equation, where right ascension (RA or </a:t>
            </a:r>
            <a:r>
              <a:rPr lang="el-GR" sz="2000" dirty="0"/>
              <a:t>α) </a:t>
            </a:r>
            <a:r>
              <a:rPr lang="en-US" sz="2000" dirty="0"/>
              <a:t>and declination (DEC or </a:t>
            </a:r>
            <a:r>
              <a:rPr lang="el-GR" sz="2000" dirty="0"/>
              <a:t>δ) </a:t>
            </a:r>
            <a:r>
              <a:rPr lang="en-US" sz="2000" dirty="0"/>
              <a:t>are the angular positions.</a:t>
            </a:r>
          </a:p>
          <a:p>
            <a:pPr fontAlgn="base"/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Then, we connected edge for the stars if their distance is less than 0.0001.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AD3BB-CC0C-9B44-A26A-5156A6718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7100A0-B203-6D42-B983-84909D3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29" y="2775690"/>
            <a:ext cx="4292371" cy="72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4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93700" y="491865"/>
            <a:ext cx="7587000" cy="435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Wingdings" pitchFamily="2" charset="2"/>
              <a:buChar char="Ø"/>
            </a:pPr>
            <a:r>
              <a:rPr lang="en-US" dirty="0"/>
              <a:t>Why? Sky is </a:t>
            </a:r>
            <a:r>
              <a:rPr lang="en-US" sz="3200" dirty="0"/>
              <a:t>interesting</a:t>
            </a:r>
            <a:r>
              <a:rPr lang="en-US" dirty="0"/>
              <a:t>!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We escape into gazing at it, turning to the </a:t>
            </a:r>
            <a:r>
              <a:rPr lang="en-US" sz="3200" dirty="0"/>
              <a:t>boundless </a:t>
            </a:r>
            <a:r>
              <a:rPr lang="en-US" sz="2000" dirty="0"/>
              <a:t>universe.</a:t>
            </a:r>
            <a:r>
              <a:rPr lang="en-US" dirty="0"/>
              <a:t> 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Time taken(traverse countably              celestial bodies)</a:t>
            </a:r>
            <a:br>
              <a:rPr lang="en-US" sz="2000" dirty="0"/>
            </a:br>
            <a:r>
              <a:rPr lang="en-US" sz="2000" dirty="0"/>
              <a:t>               a person’s life time.</a:t>
            </a:r>
          </a:p>
          <a:p>
            <a:pPr marL="34290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2000" dirty="0"/>
              <a:t>So, our spectacular interstellar journey may start with research on the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Brightness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Wavelength Spectrum</a:t>
            </a:r>
          </a:p>
          <a:p>
            <a:pPr marL="419100" lvl="1" indent="0">
              <a:buNone/>
            </a:pPr>
            <a:r>
              <a:rPr lang="en-US" sz="2000" dirty="0"/>
              <a:t>to scoop the secrets of the stars at the </a:t>
            </a:r>
            <a:r>
              <a:rPr lang="en-US" dirty="0"/>
              <a:t>center of the galaxy</a:t>
            </a:r>
            <a:r>
              <a:rPr lang="en-US" sz="2000" dirty="0"/>
              <a:t>, starting with analysis of a </a:t>
            </a:r>
            <a:r>
              <a:rPr lang="en-US" sz="3200" dirty="0"/>
              <a:t>huge</a:t>
            </a:r>
            <a:r>
              <a:rPr lang="en-US" sz="2000" dirty="0"/>
              <a:t> data.</a:t>
            </a:r>
            <a:endParaRPr lang="en-US" dirty="0"/>
          </a:p>
          <a:p>
            <a:pPr marL="0" lvl="0" indent="0">
              <a:buNone/>
            </a:pPr>
            <a:br>
              <a:rPr lang="en-US" dirty="0"/>
            </a:b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8F1C7-09AD-A845-AB44-6AB7610A238E}"/>
              </a:ext>
            </a:extLst>
          </p:cNvPr>
          <p:cNvSpPr txBox="1"/>
          <p:nvPr/>
        </p:nvSpPr>
        <p:spPr>
          <a:xfrm>
            <a:off x="5166994" y="1899279"/>
            <a:ext cx="83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5D697-84F2-444C-B332-CE49FFE3689C}"/>
              </a:ext>
            </a:extLst>
          </p:cNvPr>
          <p:cNvSpPr txBox="1"/>
          <p:nvPr/>
        </p:nvSpPr>
        <p:spPr>
          <a:xfrm>
            <a:off x="1704145" y="2079893"/>
            <a:ext cx="833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677480"/>
                </a:solidFill>
                <a:latin typeface="Lato"/>
                <a:sym typeface="Lato"/>
              </a:rPr>
              <a:t>&gt;&gt;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10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dirty="0"/>
          </a:p>
        </p:txBody>
      </p:sp>
      <p:sp>
        <p:nvSpPr>
          <p:cNvPr id="518" name="Google Shape;518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ESO milky way bulge PSF photometry dataset 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https://www.eso.org/qi/catalog/show/272</a:t>
            </a:r>
            <a:r>
              <a:rPr lang="en" sz="1400" dirty="0"/>
              <a:t> </a:t>
            </a:r>
          </a:p>
          <a:p>
            <a:pPr indent="-374650">
              <a:buSzPts val="2300"/>
              <a:buFont typeface="Wingdings" pitchFamily="2" charset="2"/>
              <a:buChar char="Ø"/>
            </a:pPr>
            <a:r>
              <a:rPr lang="en-US" sz="1400" dirty="0"/>
              <a:t>Dataset Description </a:t>
            </a:r>
            <a:r>
              <a:rPr lang="en-US" sz="1400" dirty="0">
                <a:hlinkClick r:id="rId4"/>
              </a:rPr>
              <a:t>https://www.eso.org/rm/api/v1/public/releaseDescriptions/140</a:t>
            </a:r>
            <a:r>
              <a:rPr lang="en-US" sz="1400" dirty="0"/>
              <a:t> 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Graph waves algorithm 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http://ceur-ws.org/Vol-2578/BigVis7.pdf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ESO VVV </a:t>
            </a:r>
            <a:r>
              <a:rPr lang="en" sz="1400" dirty="0" err="1"/>
              <a:t>exprtiment</a:t>
            </a:r>
            <a:r>
              <a:rPr lang="en" sz="1400" dirty="0"/>
              <a:t> 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https://arxiv.org/pdf/1902.01695.pdf</a:t>
            </a:r>
            <a:r>
              <a:rPr lang="en" sz="1400" dirty="0"/>
              <a:t> 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The </a:t>
            </a:r>
            <a:r>
              <a:rPr lang="en" sz="1400" dirty="0" err="1"/>
              <a:t>astropy</a:t>
            </a:r>
            <a:r>
              <a:rPr lang="en" sz="1400" dirty="0"/>
              <a:t> library </a:t>
            </a:r>
            <a:r>
              <a:rPr lang="en" sz="1400" u="sng" dirty="0">
                <a:solidFill>
                  <a:schemeClr val="hlink"/>
                </a:solidFill>
                <a:hlinkClick r:id="rId7"/>
              </a:rPr>
              <a:t>https://www.astropy.org/</a:t>
            </a:r>
            <a:endParaRPr lang="en" sz="1400" u="sng" dirty="0">
              <a:solidFill>
                <a:schemeClr val="hlink"/>
              </a:solidFill>
            </a:endParaRP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VISTA Variables in the Via </a:t>
            </a:r>
            <a:r>
              <a:rPr lang="en-US" sz="1400" dirty="0" err="1"/>
              <a:t>Lactea</a:t>
            </a:r>
            <a:r>
              <a:rPr lang="en-US" sz="1400" dirty="0"/>
              <a:t> (VVV): The public ESO near-IR variability survey of the Milky Way </a:t>
            </a:r>
            <a:r>
              <a:rPr lang="en-US" sz="1400" dirty="0">
                <a:hlinkClick r:id="rId8"/>
              </a:rPr>
              <a:t>https://arxiv.org/pdf/0912.1056.pdf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The VVV Phase 3 Data release VIRCAM </a:t>
            </a:r>
            <a:r>
              <a:rPr lang="en-US" sz="1400" dirty="0">
                <a:hlinkClick r:id="rId9"/>
              </a:rPr>
              <a:t>https://www.eso.org/sci/publications/announcements/sciann17222.html</a:t>
            </a:r>
            <a:r>
              <a:rPr lang="en" sz="1400" dirty="0"/>
              <a:t>, </a:t>
            </a:r>
            <a:r>
              <a:rPr lang="en-US" sz="1400" dirty="0">
                <a:hlinkClick r:id="rId10"/>
              </a:rPr>
              <a:t>https://www.eso.org/sci/observing/phase3/data_releases/vvv_dr3.pdf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Distance Between Two Stars </a:t>
            </a:r>
            <a:r>
              <a:rPr lang="en-US" sz="1400" dirty="0">
                <a:hlinkClick r:id="rId11"/>
              </a:rPr>
              <a:t>http://spiff.rit.edu/classes/phys373/lectures/astrom/astrom.html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 err="1"/>
              <a:t>AnyChart</a:t>
            </a:r>
            <a:r>
              <a:rPr lang="en-US" sz="1400" dirty="0"/>
              <a:t> </a:t>
            </a:r>
            <a:r>
              <a:rPr lang="en-US" sz="1400" dirty="0">
                <a:hlinkClick r:id="rId12"/>
              </a:rPr>
              <a:t>https://www.anychart.com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Bootstrap </a:t>
            </a:r>
            <a:r>
              <a:rPr lang="en-US" sz="1400" dirty="0">
                <a:hlinkClick r:id="rId13"/>
              </a:rPr>
              <a:t>https://getbootstrap.com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 err="1"/>
              <a:t>Plotly.js</a:t>
            </a:r>
            <a:r>
              <a:rPr lang="en-US" sz="1400" dirty="0"/>
              <a:t> </a:t>
            </a:r>
            <a:r>
              <a:rPr lang="en-US" sz="1400" dirty="0">
                <a:hlinkClick r:id="rId14"/>
              </a:rPr>
              <a:t>https://plotly.com/javascript/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endParaRPr lang="en" sz="1400" dirty="0"/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6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sz="6000" b="0" i="0" u="none" strike="noStrike" cap="non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4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/>
        </p:nvSpPr>
        <p:spPr>
          <a:xfrm rot="2671121">
            <a:off x="3977035" y="2125464"/>
            <a:ext cx="1306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UI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04" name="Google Shape;304;p29"/>
          <p:cNvGrpSpPr/>
          <p:nvPr/>
        </p:nvGrpSpPr>
        <p:grpSpPr>
          <a:xfrm>
            <a:off x="8398043" y="4959794"/>
            <a:ext cx="2753137" cy="2924644"/>
            <a:chOff x="4184863" y="1520198"/>
            <a:chExt cx="2958454" cy="3298348"/>
          </a:xfrm>
        </p:grpSpPr>
        <p:sp>
          <p:nvSpPr>
            <p:cNvPr id="305" name="Google Shape;305;p2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9"/>
          <p:cNvGrpSpPr/>
          <p:nvPr/>
        </p:nvGrpSpPr>
        <p:grpSpPr>
          <a:xfrm>
            <a:off x="5539937" y="-2399092"/>
            <a:ext cx="3065002" cy="2857760"/>
            <a:chOff x="2857731" y="-71333"/>
            <a:chExt cx="3293577" cy="3222916"/>
          </a:xfrm>
        </p:grpSpPr>
        <p:sp>
          <p:nvSpPr>
            <p:cNvPr id="308" name="Google Shape;308;p2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9"/>
          <p:cNvGrpSpPr/>
          <p:nvPr/>
        </p:nvGrpSpPr>
        <p:grpSpPr>
          <a:xfrm>
            <a:off x="-3275165" y="2733383"/>
            <a:ext cx="3186777" cy="2768524"/>
            <a:chOff x="1959888" y="1684671"/>
            <a:chExt cx="3424433" cy="3122278"/>
          </a:xfrm>
        </p:grpSpPr>
        <p:sp>
          <p:nvSpPr>
            <p:cNvPr id="311" name="Google Shape;311;p2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29"/>
          <p:cNvSpPr txBox="1"/>
          <p:nvPr/>
        </p:nvSpPr>
        <p:spPr>
          <a:xfrm>
            <a:off x="916025" y="1754213"/>
            <a:ext cx="6020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7. Display the results</a:t>
            </a:r>
            <a:endParaRPr sz="9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228;p27">
            <a:extLst>
              <a:ext uri="{FF2B5EF4-FFF2-40B4-BE49-F238E27FC236}">
                <a16:creationId xmlns:a16="http://schemas.microsoft.com/office/drawing/2014/main" id="{4EAE0EA2-F272-4163-BD8A-7F2D06E1E716}"/>
              </a:ext>
            </a:extLst>
          </p:cNvPr>
          <p:cNvSpPr txBox="1">
            <a:spLocks/>
          </p:cNvSpPr>
          <p:nvPr/>
        </p:nvSpPr>
        <p:spPr>
          <a:xfrm rot="21058476">
            <a:off x="-6410421" y="-1942247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</a:p>
        </p:txBody>
      </p:sp>
      <p:sp>
        <p:nvSpPr>
          <p:cNvPr id="15" name="Google Shape;229;p27">
            <a:extLst>
              <a:ext uri="{FF2B5EF4-FFF2-40B4-BE49-F238E27FC236}">
                <a16:creationId xmlns:a16="http://schemas.microsoft.com/office/drawing/2014/main" id="{86A0E0A9-1BAF-4487-95B4-6491C9C9AB08}"/>
              </a:ext>
            </a:extLst>
          </p:cNvPr>
          <p:cNvSpPr txBox="1">
            <a:spLocks/>
          </p:cNvSpPr>
          <p:nvPr/>
        </p:nvSpPr>
        <p:spPr>
          <a:xfrm rot="21058476">
            <a:off x="-6388046" y="-1359496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Graph Partitioning Algorithm</a:t>
            </a:r>
            <a:endParaRPr lang="en-US" altLang="zh-SG" sz="2000" dirty="0"/>
          </a:p>
        </p:txBody>
      </p:sp>
      <p:sp>
        <p:nvSpPr>
          <p:cNvPr id="16" name="Google Shape;230;p27">
            <a:extLst>
              <a:ext uri="{FF2B5EF4-FFF2-40B4-BE49-F238E27FC236}">
                <a16:creationId xmlns:a16="http://schemas.microsoft.com/office/drawing/2014/main" id="{7EF480D4-F43D-49D3-898F-3F9837564467}"/>
              </a:ext>
            </a:extLst>
          </p:cNvPr>
          <p:cNvSpPr txBox="1">
            <a:spLocks/>
          </p:cNvSpPr>
          <p:nvPr/>
        </p:nvSpPr>
        <p:spPr>
          <a:xfrm rot="21058476">
            <a:off x="-6410421" y="690613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  <a:endParaRPr lang="en-US" altLang="zh-SG" sz="54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BD636AF6-B8A6-4F39-958A-696C04F8CCEB}"/>
              </a:ext>
            </a:extLst>
          </p:cNvPr>
          <p:cNvSpPr txBox="1">
            <a:spLocks/>
          </p:cNvSpPr>
          <p:nvPr/>
        </p:nvSpPr>
        <p:spPr>
          <a:xfrm rot="21058476">
            <a:off x="-6410421" y="140509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MVVM Architecture for client-server communication.</a:t>
            </a:r>
            <a:endParaRPr lang="en-US" altLang="zh-SG" sz="2000" dirty="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B1339A01-3631-4448-BF86-721D9FBF15AD}"/>
              </a:ext>
            </a:extLst>
          </p:cNvPr>
          <p:cNvSpPr txBox="1">
            <a:spLocks/>
          </p:cNvSpPr>
          <p:nvPr/>
        </p:nvSpPr>
        <p:spPr>
          <a:xfrm rot="21058476">
            <a:off x="-6410421" y="-680455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HTML, CSS, &amp; JS</a:t>
            </a:r>
            <a:r>
              <a:rPr lang="en-US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B02063B6-8062-4E6C-B781-5230C26A3E35}"/>
              </a:ext>
            </a:extLst>
          </p:cNvPr>
          <p:cNvSpPr txBox="1">
            <a:spLocks/>
          </p:cNvSpPr>
          <p:nvPr/>
        </p:nvSpPr>
        <p:spPr>
          <a:xfrm rot="21058476">
            <a:off x="-6388046" y="-1685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Spark, Astropy.io, D3.js and amCharts.js</a:t>
            </a:r>
            <a:endParaRPr lang="en-US" altLang="zh-SG" sz="2000" dirty="0"/>
          </a:p>
        </p:txBody>
      </p:sp>
      <p:sp>
        <p:nvSpPr>
          <p:cNvPr id="20" name="Google Shape;234;p27">
            <a:extLst>
              <a:ext uri="{FF2B5EF4-FFF2-40B4-BE49-F238E27FC236}">
                <a16:creationId xmlns:a16="http://schemas.microsoft.com/office/drawing/2014/main" id="{2933CB19-DC04-439D-9927-84F07BC64FB6}"/>
              </a:ext>
            </a:extLst>
          </p:cNvPr>
          <p:cNvSpPr/>
          <p:nvPr/>
        </p:nvSpPr>
        <p:spPr>
          <a:xfrm rot="21058476">
            <a:off x="-7350921" y="-2028196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35;p27">
            <a:extLst>
              <a:ext uri="{FF2B5EF4-FFF2-40B4-BE49-F238E27FC236}">
                <a16:creationId xmlns:a16="http://schemas.microsoft.com/office/drawing/2014/main" id="{FCFB9FBF-F040-4771-A808-864B0813CC25}"/>
              </a:ext>
            </a:extLst>
          </p:cNvPr>
          <p:cNvSpPr/>
          <p:nvPr/>
        </p:nvSpPr>
        <p:spPr>
          <a:xfrm rot="21058476">
            <a:off x="-7350921" y="-599446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6;p27">
            <a:extLst>
              <a:ext uri="{FF2B5EF4-FFF2-40B4-BE49-F238E27FC236}">
                <a16:creationId xmlns:a16="http://schemas.microsoft.com/office/drawing/2014/main" id="{33E9E07A-6F10-4793-924C-1FF44AC9F01F}"/>
              </a:ext>
            </a:extLst>
          </p:cNvPr>
          <p:cNvSpPr/>
          <p:nvPr/>
        </p:nvSpPr>
        <p:spPr>
          <a:xfrm rot="21058476">
            <a:off x="-7350921" y="829304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0"/>
          <p:cNvGrpSpPr/>
          <p:nvPr/>
        </p:nvGrpSpPr>
        <p:grpSpPr>
          <a:xfrm>
            <a:off x="9285617" y="1227049"/>
            <a:ext cx="1522460" cy="2443162"/>
            <a:chOff x="2112475" y="238125"/>
            <a:chExt cx="3395050" cy="5238750"/>
          </a:xfrm>
        </p:grpSpPr>
        <p:sp>
          <p:nvSpPr>
            <p:cNvPr id="327" name="Google Shape;327;p30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2" name="Google Shape;332;p30"/>
          <p:cNvSpPr/>
          <p:nvPr/>
        </p:nvSpPr>
        <p:spPr>
          <a:xfrm rot="-3201117">
            <a:off x="3941875" y="1843511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marR="0" lvl="0" indent="-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30"/>
          <p:cNvGrpSpPr/>
          <p:nvPr/>
        </p:nvGrpSpPr>
        <p:grpSpPr>
          <a:xfrm>
            <a:off x="4199383" y="1534777"/>
            <a:ext cx="2753137" cy="2924644"/>
            <a:chOff x="4184863" y="1520198"/>
            <a:chExt cx="2958454" cy="3298348"/>
          </a:xfrm>
        </p:grpSpPr>
        <p:sp>
          <p:nvSpPr>
            <p:cNvPr id="334" name="Google Shape;334;p30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30"/>
          <p:cNvGrpSpPr/>
          <p:nvPr/>
        </p:nvGrpSpPr>
        <p:grpSpPr>
          <a:xfrm>
            <a:off x="2957082" y="82766"/>
            <a:ext cx="3065002" cy="2857760"/>
            <a:chOff x="2857731" y="-71333"/>
            <a:chExt cx="3293577" cy="3222916"/>
          </a:xfrm>
        </p:grpSpPr>
        <p:sp>
          <p:nvSpPr>
            <p:cNvPr id="337" name="Google Shape;337;p30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2137143" y="1659669"/>
            <a:ext cx="3186777" cy="2768524"/>
            <a:chOff x="1959888" y="1684671"/>
            <a:chExt cx="3424433" cy="3122278"/>
          </a:xfrm>
        </p:grpSpPr>
        <p:sp>
          <p:nvSpPr>
            <p:cNvPr id="340" name="Google Shape;340;p30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0"/>
          <p:cNvSpPr txBox="1"/>
          <p:nvPr/>
        </p:nvSpPr>
        <p:spPr>
          <a:xfrm>
            <a:off x="3977035" y="2125464"/>
            <a:ext cx="1306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UI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body" idx="4294967295"/>
          </p:nvPr>
        </p:nvSpPr>
        <p:spPr>
          <a:xfrm>
            <a:off x="5250837" y="742149"/>
            <a:ext cx="3643200" cy="3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View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Single Page Application (SPA)</a:t>
            </a:r>
            <a:endParaRPr sz="2400"/>
          </a:p>
        </p:txBody>
      </p:sp>
      <p:sp>
        <p:nvSpPr>
          <p:cNvPr id="348" name="Google Shape;348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49" name="Google Shape;349;p31"/>
          <p:cNvGrpSpPr/>
          <p:nvPr/>
        </p:nvGrpSpPr>
        <p:grpSpPr>
          <a:xfrm>
            <a:off x="1040496" y="174167"/>
            <a:ext cx="3550443" cy="4750592"/>
            <a:chOff x="2112475" y="238125"/>
            <a:chExt cx="3395050" cy="5238750"/>
          </a:xfrm>
        </p:grpSpPr>
        <p:sp>
          <p:nvSpPr>
            <p:cNvPr id="350" name="Google Shape;350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228" y="620734"/>
            <a:ext cx="3304629" cy="386907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5" name="Google Shape;355;p31"/>
          <p:cNvGrpSpPr/>
          <p:nvPr/>
        </p:nvGrpSpPr>
        <p:grpSpPr>
          <a:xfrm rot="-1545969">
            <a:off x="8391991" y="4933333"/>
            <a:ext cx="2753137" cy="2924644"/>
            <a:chOff x="4184863" y="1520198"/>
            <a:chExt cx="2958454" cy="3298348"/>
          </a:xfrm>
        </p:grpSpPr>
        <p:sp>
          <p:nvSpPr>
            <p:cNvPr id="356" name="Google Shape;356;p31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1"/>
          <p:cNvGrpSpPr/>
          <p:nvPr/>
        </p:nvGrpSpPr>
        <p:grpSpPr>
          <a:xfrm rot="-1545969">
            <a:off x="5539936" y="-2399092"/>
            <a:ext cx="3065002" cy="2857760"/>
            <a:chOff x="2857731" y="-71333"/>
            <a:chExt cx="3293577" cy="3222916"/>
          </a:xfrm>
        </p:grpSpPr>
        <p:sp>
          <p:nvSpPr>
            <p:cNvPr id="359" name="Google Shape;359;p31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1"/>
          <p:cNvGrpSpPr/>
          <p:nvPr/>
        </p:nvGrpSpPr>
        <p:grpSpPr>
          <a:xfrm rot="-1545969">
            <a:off x="-3248437" y="2727269"/>
            <a:ext cx="3186777" cy="2768524"/>
            <a:chOff x="1959888" y="1684671"/>
            <a:chExt cx="3424433" cy="3122278"/>
          </a:xfrm>
        </p:grpSpPr>
        <p:sp>
          <p:nvSpPr>
            <p:cNvPr id="362" name="Google Shape;362;p31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31"/>
          <p:cNvGrpSpPr/>
          <p:nvPr/>
        </p:nvGrpSpPr>
        <p:grpSpPr>
          <a:xfrm>
            <a:off x="1597127" y="-5782337"/>
            <a:ext cx="10768704" cy="5674792"/>
            <a:chOff x="1177450" y="241631"/>
            <a:chExt cx="6173152" cy="3616776"/>
          </a:xfrm>
        </p:grpSpPr>
        <p:sp>
          <p:nvSpPr>
            <p:cNvPr id="365" name="Google Shape;365;p31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>
            <a:spLocks noGrp="1"/>
          </p:cNvSpPr>
          <p:nvPr>
            <p:ph type="body" idx="4294967295"/>
          </p:nvPr>
        </p:nvSpPr>
        <p:spPr>
          <a:xfrm>
            <a:off x="544550" y="3600857"/>
            <a:ext cx="64608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View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Single Page Application (SPA)</a:t>
            </a:r>
            <a:endParaRPr sz="240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2"/>
          <p:cNvGrpSpPr/>
          <p:nvPr/>
        </p:nvGrpSpPr>
        <p:grpSpPr>
          <a:xfrm>
            <a:off x="3474874" y="200025"/>
            <a:ext cx="5433382" cy="3157538"/>
            <a:chOff x="1177450" y="241631"/>
            <a:chExt cx="6173152" cy="3616776"/>
          </a:xfrm>
        </p:grpSpPr>
        <p:sp>
          <p:nvSpPr>
            <p:cNvPr id="376" name="Google Shape;376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b="35916"/>
          <a:stretch/>
        </p:blipFill>
        <p:spPr>
          <a:xfrm>
            <a:off x="4157663" y="403707"/>
            <a:ext cx="4086225" cy="262524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1" name="Google Shape;381;p32"/>
          <p:cNvGrpSpPr/>
          <p:nvPr/>
        </p:nvGrpSpPr>
        <p:grpSpPr>
          <a:xfrm rot="2864014">
            <a:off x="-4855258" y="-1072878"/>
            <a:ext cx="947627" cy="1422923"/>
            <a:chOff x="2112475" y="238125"/>
            <a:chExt cx="3395050" cy="5238750"/>
          </a:xfrm>
        </p:grpSpPr>
        <p:sp>
          <p:nvSpPr>
            <p:cNvPr id="382" name="Google Shape;382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2"/>
          <p:cNvSpPr txBox="1"/>
          <p:nvPr/>
        </p:nvSpPr>
        <p:spPr>
          <a:xfrm rot="1813129">
            <a:off x="-3060237" y="5153932"/>
            <a:ext cx="675582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9. Distribution of Labor</a:t>
            </a:r>
            <a:endParaRPr sz="9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916025" y="1754213"/>
            <a:ext cx="6670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9. Distribution of Labor</a:t>
            </a:r>
            <a:endParaRPr sz="9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3" name="Google Shape;393;p33"/>
          <p:cNvGrpSpPr/>
          <p:nvPr/>
        </p:nvGrpSpPr>
        <p:grpSpPr>
          <a:xfrm>
            <a:off x="10268556" y="201642"/>
            <a:ext cx="4467447" cy="2383271"/>
            <a:chOff x="1177450" y="241631"/>
            <a:chExt cx="6173152" cy="3616776"/>
          </a:xfrm>
        </p:grpSpPr>
        <p:sp>
          <p:nvSpPr>
            <p:cNvPr id="394" name="Google Shape;3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9. Distribution of Labor</a:t>
            </a:r>
            <a:endParaRPr/>
          </a:p>
        </p:txBody>
      </p:sp>
      <p:sp>
        <p:nvSpPr>
          <p:cNvPr id="403" name="Google Shape;403;p34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Harshini Bonam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UI and background data processing </a:t>
            </a:r>
            <a:endParaRPr/>
          </a:p>
        </p:txBody>
      </p:sp>
      <p:sp>
        <p:nvSpPr>
          <p:cNvPr id="404" name="Google Shape;404;p34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Kanya Kreprasertkul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Statistical analysis and background data processing.</a:t>
            </a:r>
            <a:endParaRPr/>
          </a:p>
        </p:txBody>
      </p:sp>
      <p:sp>
        <p:nvSpPr>
          <p:cNvPr id="405" name="Google Shape;405;p34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Yifan Liao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UI, database management and reporting.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-5443668" y="2044275"/>
            <a:ext cx="4312343" cy="2489250"/>
            <a:chOff x="-5443668" y="1246057"/>
            <a:chExt cx="4312343" cy="3319000"/>
          </a:xfrm>
        </p:grpSpPr>
        <p:sp>
          <p:nvSpPr>
            <p:cNvPr id="408" name="Google Shape;408;p34"/>
            <p:cNvSpPr/>
            <p:nvPr/>
          </p:nvSpPr>
          <p:spPr>
            <a:xfrm>
              <a:off x="-5443668" y="1246057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9" name="Google Shape;409;p34"/>
            <p:cNvSpPr txBox="1"/>
            <p:nvPr/>
          </p:nvSpPr>
          <p:spPr>
            <a:xfrm>
              <a:off x="-4022864" y="1949357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0" name="Google Shape;410;p34"/>
          <p:cNvSpPr txBox="1"/>
          <p:nvPr/>
        </p:nvSpPr>
        <p:spPr>
          <a:xfrm>
            <a:off x="-2794992" y="3910907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 </a:t>
            </a:r>
            <a:endParaRPr/>
          </a:p>
        </p:txBody>
      </p:sp>
      <p:grpSp>
        <p:nvGrpSpPr>
          <p:cNvPr id="416" name="Google Shape;416;p35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17" name="Google Shape;417;p3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8" name="Google Shape;418;p35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676871" y="4003776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-6764153" y="1979770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-4086178" y="2997706"/>
            <a:ext cx="1757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2518173" y="4696933"/>
            <a:ext cx="778669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-5361336" y="2661981"/>
            <a:ext cx="3000375" cy="19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31" name="Google Shape;431;p36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32" name="Google Shape;432;p3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33" name="Google Shape;433;p36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4" name="Google Shape;434;p36"/>
          <p:cNvSpPr txBox="1"/>
          <p:nvPr/>
        </p:nvSpPr>
        <p:spPr>
          <a:xfrm>
            <a:off x="676871" y="4003776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3640422" y="2943686"/>
            <a:ext cx="17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3974865" y="4311557"/>
            <a:ext cx="778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197640" y="2596754"/>
            <a:ext cx="30003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9" name="Google Shape;439;p36"/>
          <p:cNvGrpSpPr/>
          <p:nvPr/>
        </p:nvGrpSpPr>
        <p:grpSpPr>
          <a:xfrm>
            <a:off x="-5115117" y="2038841"/>
            <a:ext cx="3611696" cy="2612288"/>
            <a:chOff x="5632317" y="1189775"/>
            <a:chExt cx="3611696" cy="3483050"/>
          </a:xfrm>
        </p:grpSpPr>
        <p:sp>
          <p:nvSpPr>
            <p:cNvPr id="440" name="Google Shape;440;p3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1" name="Google Shape;441;p36"/>
            <p:cNvSpPr txBox="1"/>
            <p:nvPr/>
          </p:nvSpPr>
          <p:spPr>
            <a:xfrm>
              <a:off x="6167063" y="2057126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2" name="Google Shape;442;p36"/>
          <p:cNvSpPr txBox="1"/>
          <p:nvPr/>
        </p:nvSpPr>
        <p:spPr>
          <a:xfrm>
            <a:off x="-2687764" y="3562433"/>
            <a:ext cx="17109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-2902744" y="4655306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778544" y="199185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 dirty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Data Set Description</a:t>
            </a:r>
            <a:endParaRPr dirty="0"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973162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50" name="Google Shape;450;p37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51" name="Google Shape;451;p3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2" name="Google Shape;452;p37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3" name="Google Shape;453;p37"/>
          <p:cNvSpPr txBox="1"/>
          <p:nvPr/>
        </p:nvSpPr>
        <p:spPr>
          <a:xfrm>
            <a:off x="538321" y="4003776"/>
            <a:ext cx="219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3948890" y="4425982"/>
            <a:ext cx="778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37"/>
          <p:cNvGrpSpPr/>
          <p:nvPr/>
        </p:nvGrpSpPr>
        <p:grpSpPr>
          <a:xfrm>
            <a:off x="5632317" y="2002063"/>
            <a:ext cx="3433037" cy="2623052"/>
            <a:chOff x="5632317" y="1189775"/>
            <a:chExt cx="3433037" cy="3497401"/>
          </a:xfrm>
        </p:grpSpPr>
        <p:sp>
          <p:nvSpPr>
            <p:cNvPr id="457" name="Google Shape;457;p3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5988404" y="2071477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9" name="Google Shape;459;p37"/>
          <p:cNvSpPr txBox="1"/>
          <p:nvPr/>
        </p:nvSpPr>
        <p:spPr>
          <a:xfrm>
            <a:off x="3195900" y="2596750"/>
            <a:ext cx="28347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6493377" y="3273863"/>
            <a:ext cx="171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6456209" y="4597264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3615472" y="2928211"/>
            <a:ext cx="17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9" name="Google Shape;469;p38"/>
          <p:cNvGrpSpPr/>
          <p:nvPr/>
        </p:nvGrpSpPr>
        <p:grpSpPr>
          <a:xfrm>
            <a:off x="9144000" y="1974850"/>
            <a:ext cx="3546900" cy="2556215"/>
            <a:chOff x="0" y="1189989"/>
            <a:chExt cx="3546900" cy="3408287"/>
          </a:xfrm>
        </p:grpSpPr>
        <p:sp>
          <p:nvSpPr>
            <p:cNvPr id="470" name="Google Shape;470;p3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1" name="Google Shape;471;p38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2" name="Google Shape;472;p38"/>
          <p:cNvSpPr/>
          <p:nvPr/>
        </p:nvSpPr>
        <p:spPr>
          <a:xfrm>
            <a:off x="10799634" y="1970909"/>
            <a:ext cx="2987804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12862372" y="3019137"/>
            <a:ext cx="1757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13326666" y="4696933"/>
            <a:ext cx="778669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38"/>
          <p:cNvGrpSpPr/>
          <p:nvPr/>
        </p:nvGrpSpPr>
        <p:grpSpPr>
          <a:xfrm>
            <a:off x="11966233" y="1970909"/>
            <a:ext cx="3076950" cy="2626993"/>
            <a:chOff x="5988404" y="1184520"/>
            <a:chExt cx="3076950" cy="3502656"/>
          </a:xfrm>
        </p:grpSpPr>
        <p:sp>
          <p:nvSpPr>
            <p:cNvPr id="476" name="Google Shape;476;p38"/>
            <p:cNvSpPr/>
            <p:nvPr/>
          </p:nvSpPr>
          <p:spPr>
            <a:xfrm>
              <a:off x="6062827" y="1184520"/>
              <a:ext cx="1639626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7" name="Google Shape;477;p38"/>
            <p:cNvSpPr txBox="1"/>
            <p:nvPr/>
          </p:nvSpPr>
          <p:spPr>
            <a:xfrm>
              <a:off x="5988404" y="2071477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8" name="Google Shape;478;p38"/>
          <p:cNvSpPr txBox="1"/>
          <p:nvPr/>
        </p:nvSpPr>
        <p:spPr>
          <a:xfrm>
            <a:off x="12240865" y="2661980"/>
            <a:ext cx="3000375" cy="19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84" name="Google Shape;484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5" name="Google Shape;485;p39"/>
          <p:cNvGrpSpPr/>
          <p:nvPr/>
        </p:nvGrpSpPr>
        <p:grpSpPr>
          <a:xfrm>
            <a:off x="-9001125" y="1959201"/>
            <a:ext cx="3546900" cy="2556215"/>
            <a:chOff x="0" y="1189989"/>
            <a:chExt cx="3546900" cy="3408287"/>
          </a:xfrm>
        </p:grpSpPr>
        <p:sp>
          <p:nvSpPr>
            <p:cNvPr id="486" name="Google Shape;486;p3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11/10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7" name="Google Shape;487;p39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Implement the UI 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8" name="Google Shape;488;p39"/>
          <p:cNvSpPr txBox="1"/>
          <p:nvPr/>
        </p:nvSpPr>
        <p:spPr>
          <a:xfrm>
            <a:off x="-8212961" y="3258333"/>
            <a:ext cx="16252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Harshini &amp; Yifan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-7434756" y="1964451"/>
            <a:ext cx="2627012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11/17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0" name="Google Shape;490;p39"/>
          <p:cNvGrpSpPr/>
          <p:nvPr/>
        </p:nvGrpSpPr>
        <p:grpSpPr>
          <a:xfrm>
            <a:off x="-6136474" y="1964451"/>
            <a:ext cx="4656369" cy="1073246"/>
            <a:chOff x="2908797" y="1189775"/>
            <a:chExt cx="4656369" cy="1430993"/>
          </a:xfrm>
        </p:grpSpPr>
        <p:sp>
          <p:nvSpPr>
            <p:cNvPr id="491" name="Google Shape;491;p39"/>
            <p:cNvSpPr/>
            <p:nvPr/>
          </p:nvSpPr>
          <p:spPr>
            <a:xfrm>
              <a:off x="2908797" y="1189775"/>
              <a:ext cx="2386005" cy="668999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11/24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2" name="Google Shape;492;p39"/>
            <p:cNvSpPr txBox="1"/>
            <p:nvPr/>
          </p:nvSpPr>
          <p:spPr>
            <a:xfrm>
              <a:off x="4488216" y="1951769"/>
              <a:ext cx="3076950" cy="668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Submitting the final report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93" name="Google Shape;493;p39"/>
          <p:cNvSpPr txBox="1"/>
          <p:nvPr/>
        </p:nvSpPr>
        <p:spPr>
          <a:xfrm>
            <a:off x="-7027509" y="2535947"/>
            <a:ext cx="3000375" cy="66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 the backend data processing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-5603312" y="3247226"/>
            <a:ext cx="17109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-2786628" y="3252479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02" name="Google Shape;502;p40"/>
          <p:cNvGrpSpPr/>
          <p:nvPr/>
        </p:nvGrpSpPr>
        <p:grpSpPr>
          <a:xfrm>
            <a:off x="0" y="2002063"/>
            <a:ext cx="3546900" cy="2556215"/>
            <a:chOff x="0" y="1189989"/>
            <a:chExt cx="3546900" cy="3408287"/>
          </a:xfrm>
        </p:grpSpPr>
        <p:sp>
          <p:nvSpPr>
            <p:cNvPr id="503" name="Google Shape;503;p4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11/10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4" name="Google Shape;504;p40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Implement the UI 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05" name="Google Shape;505;p40"/>
          <p:cNvSpPr txBox="1"/>
          <p:nvPr/>
        </p:nvSpPr>
        <p:spPr>
          <a:xfrm>
            <a:off x="597664" y="3290095"/>
            <a:ext cx="162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11/17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07" name="Google Shape;507;p40"/>
          <p:cNvGrpSpPr/>
          <p:nvPr/>
        </p:nvGrpSpPr>
        <p:grpSpPr>
          <a:xfrm>
            <a:off x="5632317" y="2002063"/>
            <a:ext cx="3433037" cy="1163029"/>
            <a:chOff x="5632317" y="1189775"/>
            <a:chExt cx="3433037" cy="1550704"/>
          </a:xfrm>
        </p:grpSpPr>
        <p:sp>
          <p:nvSpPr>
            <p:cNvPr id="508" name="Google Shape;508;p4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11/24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9" name="Google Shape;509;p40"/>
            <p:cNvSpPr txBox="1"/>
            <p:nvPr/>
          </p:nvSpPr>
          <p:spPr>
            <a:xfrm>
              <a:off x="5988404" y="2071479"/>
              <a:ext cx="307695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Submitting the final report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10" name="Google Shape;510;p40"/>
          <p:cNvSpPr txBox="1"/>
          <p:nvPr/>
        </p:nvSpPr>
        <p:spPr>
          <a:xfrm>
            <a:off x="2809435" y="2625154"/>
            <a:ext cx="3000375" cy="66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 the backend data processing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3233288" y="3290088"/>
            <a:ext cx="171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6145247" y="3290091"/>
            <a:ext cx="214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972525" y="3193026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-4531731" y="-1020445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Count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Given a range of latitude and longitude values, returns the number of stars in that area;</a:t>
            </a:r>
            <a:endParaRPr sz="1200"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2"/>
          </p:nvPr>
        </p:nvSpPr>
        <p:spPr>
          <a:xfrm>
            <a:off x="-1912871" y="-1020445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Mapping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Chosen a tile; returns a graph of brightness vs. position of stars in this tile;</a:t>
            </a:r>
            <a:endParaRPr sz="1200"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3"/>
          </p:nvPr>
        </p:nvSpPr>
        <p:spPr>
          <a:xfrm>
            <a:off x="3512560" y="1823707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Statistics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Chosen a tile or significant clustered star group; returns the statistics of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Numer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number of stars in the tile,</a:t>
            </a:r>
            <a:endParaRPr sz="1200"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Position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○brightest position of stars,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○dimmest position of stars,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.</a:t>
            </a:r>
            <a:endParaRPr sz="1200"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Average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average brightness of the tile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19" name="Google Shape;219;p23"/>
          <p:cNvSpPr/>
          <p:nvPr/>
        </p:nvSpPr>
        <p:spPr>
          <a:xfrm>
            <a:off x="-4447806" y="-1506820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-1810131" y="-1506820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619399" y="1337332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-1663804" y="-1373128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24" name="Google Shape;224;p2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23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27" name="Google Shape;227;p2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>
            <a:off x="-4326037" y="-1423248"/>
            <a:ext cx="324661" cy="338956"/>
            <a:chOff x="3294650" y="3652450"/>
            <a:chExt cx="388350" cy="405450"/>
          </a:xfrm>
        </p:grpSpPr>
        <p:sp>
          <p:nvSpPr>
            <p:cNvPr id="231" name="Google Shape;231;p2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3710680" y="1454549"/>
            <a:ext cx="378750" cy="277698"/>
            <a:chOff x="4610450" y="3703750"/>
            <a:chExt cx="453050" cy="332175"/>
          </a:xfrm>
        </p:grpSpPr>
        <p:sp>
          <p:nvSpPr>
            <p:cNvPr id="235" name="Google Shape;235;p2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23"/>
          <p:cNvGrpSpPr/>
          <p:nvPr/>
        </p:nvGrpSpPr>
        <p:grpSpPr>
          <a:xfrm>
            <a:off x="1049882" y="3321999"/>
            <a:ext cx="413486" cy="261354"/>
            <a:chOff x="3241525" y="3039450"/>
            <a:chExt cx="494600" cy="312625"/>
          </a:xfrm>
        </p:grpSpPr>
        <p:sp>
          <p:nvSpPr>
            <p:cNvPr id="238" name="Google Shape;238;p2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446850" y="275559"/>
            <a:ext cx="825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4. Questions to answer about the data set.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 rot="832363">
            <a:off x="-318262" y="-1121939"/>
            <a:ext cx="7382119" cy="928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Algorithms, libraries and database tools </a:t>
            </a:r>
            <a:b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planning to use</a:t>
            </a: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-940500" y="2022675"/>
            <a:ext cx="940500" cy="668700"/>
          </a:xfrm>
          <a:prstGeom prst="rightArrow">
            <a:avLst>
              <a:gd name="adj1" fmla="val 61815"/>
              <a:gd name="adj2" fmla="val 1183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1379764" y="2161799"/>
            <a:ext cx="6490607" cy="281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Size of about 100 GB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~600 million records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representing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613,723,417 stars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of near IR Bulge area of  the Milky way Galaxy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BAB7C5-524A-2740-AADA-0787BB40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86875" cy="1267958"/>
          </a:xfrm>
        </p:spPr>
        <p:txBody>
          <a:bodyPr/>
          <a:lstStyle/>
          <a:p>
            <a:r>
              <a:rPr lang="en-US" dirty="0"/>
              <a:t>MASS map of the inner Milky Way showing the VVV bulge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21C1-7AEE-CB49-99BE-FADAB802E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2CD3-2A66-8A4D-809D-5B84A5C1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6346"/>
            <a:ext cx="8229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2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47BC9-9575-3343-99F7-5AB30E1FD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7BAD7-41FD-1A46-80DD-6DC009E8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32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9CDA-4278-3947-8B69-572BE97B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8767"/>
            <a:ext cx="9144000" cy="25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2EB5F-63F3-5343-9D9D-2B86F8AA4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5936A-F6C8-D944-AEC5-C38FB74C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55" y="0"/>
            <a:ext cx="6653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Data Set Description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93700" y="1373600"/>
            <a:ext cx="7587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Our data set is based on a astronomical catalog released by the European Southern Observatory (ESO). 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893700" y="2450413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Format</a:t>
            </a:r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893700" y="3465624"/>
            <a:ext cx="7344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FITS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Flexible Image Transport System</a:t>
            </a:r>
            <a:endParaRPr sz="1800" i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1567</Words>
  <Application>Microsoft Macintosh PowerPoint</Application>
  <PresentationFormat>On-screen Show (16:9)</PresentationFormat>
  <Paragraphs>296</Paragraphs>
  <Slides>44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Raleway</vt:lpstr>
      <vt:lpstr>inherit</vt:lpstr>
      <vt:lpstr>Calibri</vt:lpstr>
      <vt:lpstr>Arial</vt:lpstr>
      <vt:lpstr>Wingdings</vt:lpstr>
      <vt:lpstr>Lato Extended</vt:lpstr>
      <vt:lpstr>Georgia</vt:lpstr>
      <vt:lpstr>Lato</vt:lpstr>
      <vt:lpstr>Antonio template</vt:lpstr>
      <vt:lpstr>Antonio template</vt:lpstr>
      <vt:lpstr>Milky Way Bulge PSF Photometry Visualization</vt:lpstr>
      <vt:lpstr>1. Introduction</vt:lpstr>
      <vt:lpstr>PowerPoint Presentation</vt:lpstr>
      <vt:lpstr>2. Data Set Description</vt:lpstr>
      <vt:lpstr>PowerPoint Presentation</vt:lpstr>
      <vt:lpstr>MASS map of the inner Milky Way showing the VVV bulge </vt:lpstr>
      <vt:lpstr>PowerPoint Presentation</vt:lpstr>
      <vt:lpstr>PowerPoint Presentation</vt:lpstr>
      <vt:lpstr>Data Set Description</vt:lpstr>
      <vt:lpstr>Data Set Description</vt:lpstr>
      <vt:lpstr>Data Set Description</vt:lpstr>
      <vt:lpstr>2. Data set snippet</vt:lpstr>
      <vt:lpstr>PowerPoint Presentation</vt:lpstr>
      <vt:lpstr>PowerPoint Presentation</vt:lpstr>
      <vt:lpstr>Data Storage</vt:lpstr>
      <vt:lpstr>4. Fundamental questions addressed:</vt:lpstr>
      <vt:lpstr>5. Gantt Chart of Project timeline</vt:lpstr>
      <vt:lpstr>6. Entity Relationship Diagram</vt:lpstr>
      <vt:lpstr>7. Data Flow Diagram</vt:lpstr>
      <vt:lpstr>8. Interactivity</vt:lpstr>
      <vt:lpstr>PowerPoint Presentation</vt:lpstr>
      <vt:lpstr>8. Interactivity</vt:lpstr>
      <vt:lpstr>PowerPoint Presentation</vt:lpstr>
      <vt:lpstr>9. Mode of Processing and tools</vt:lpstr>
      <vt:lpstr>10. Algorithms, libraries and database tools  we are planning to use</vt:lpstr>
      <vt:lpstr>Graph waves</vt:lpstr>
      <vt:lpstr>Graph waves</vt:lpstr>
      <vt:lpstr>Graph waves</vt:lpstr>
      <vt:lpstr>Graph Waves</vt:lpstr>
      <vt:lpstr>References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Distribution of Labor</vt:lpstr>
      <vt:lpstr>10. Project Timeline </vt:lpstr>
      <vt:lpstr>10. Project Timeline</vt:lpstr>
      <vt:lpstr>10. Project Timeline</vt:lpstr>
      <vt:lpstr>10. Project Timeline</vt:lpstr>
      <vt:lpstr>10. Project Timeline</vt:lpstr>
      <vt:lpstr>10. Project Timeline</vt:lpstr>
      <vt:lpstr>4. Questions to answer about the data set.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Milky Way Bulge PSF Photometry Visualization</dc:title>
  <dc:creator>Harshini Bonam</dc:creator>
  <cp:lastModifiedBy>Harshini Bonam</cp:lastModifiedBy>
  <cp:revision>15</cp:revision>
  <dcterms:created xsi:type="dcterms:W3CDTF">2020-12-16T00:11:28Z</dcterms:created>
  <dcterms:modified xsi:type="dcterms:W3CDTF">2020-12-16T04:20:24Z</dcterms:modified>
</cp:coreProperties>
</file>